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2"/>
  </p:notesMasterIdLst>
  <p:sldIdLst>
    <p:sldId id="256" r:id="rId2"/>
    <p:sldId id="257" r:id="rId3"/>
    <p:sldId id="258" r:id="rId4"/>
    <p:sldId id="263" r:id="rId5"/>
    <p:sldId id="264" r:id="rId6"/>
    <p:sldId id="259" r:id="rId7"/>
    <p:sldId id="261" r:id="rId8"/>
    <p:sldId id="265" r:id="rId9"/>
    <p:sldId id="262" r:id="rId10"/>
    <p:sldId id="26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521" autoAdjust="0"/>
  </p:normalViewPr>
  <p:slideViewPr>
    <p:cSldViewPr snapToGrid="0" showGuides="1">
      <p:cViewPr varScale="1">
        <p:scale>
          <a:sx n="31" d="100"/>
          <a:sy n="31" d="100"/>
        </p:scale>
        <p:origin x="1960" y="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2608A-99EF-4C60-BE49-0A32C8E074FF}" type="datetimeFigureOut">
              <a:rPr lang="de-DE" smtClean="0"/>
              <a:t>10.11.2025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54558-8B09-4C43-BA3F-DF730B790695}" type="slidenum">
              <a:rPr lang="de-DE" smtClean="0"/>
              <a:t>‹Nr.›</a:t>
            </a:fld>
            <a:endParaRPr lang="de-DE" dirty="0"/>
          </a:p>
        </p:txBody>
      </p:sp>
    </p:spTree>
    <p:extLst>
      <p:ext uri="{BB962C8B-B14F-4D97-AF65-F5344CB8AC3E}">
        <p14:creationId xmlns:p14="http://schemas.microsoft.com/office/powerpoint/2010/main" val="3641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Wurde mehrmals vorgeschlagen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0" dirty="0">
                <a:effectLst/>
                <a:latin typeface="Arial Nova" panose="020B0504020202020204" pitchFamily="34" charset="0"/>
                <a:ea typeface="Times New Roman" panose="02020603050405020304" pitchFamily="18" charset="0"/>
                <a:cs typeface="Times New Roman" panose="02020603050405020304" pitchFamily="18" charset="0"/>
              </a:rPr>
              <a:t>Evangelische Kirchengemeinde Bielefeld-Süd</a:t>
            </a:r>
          </a:p>
          <a:p>
            <a:r>
              <a:rPr lang="de-DE" sz="1200" b="1" i="0" u="none" strike="noStrike" kern="1200" baseline="0" dirty="0">
                <a:solidFill>
                  <a:schemeClr val="tx1"/>
                </a:solidFill>
                <a:latin typeface="+mn-lt"/>
                <a:ea typeface="+mn-ea"/>
                <a:cs typeface="+mn-cs"/>
              </a:rPr>
              <a:t>Klare geografische Verortung: </a:t>
            </a:r>
            <a:r>
              <a:rPr lang="de-DE" sz="1200" b="0" i="0" u="none" strike="noStrike" kern="1200" baseline="0" dirty="0">
                <a:solidFill>
                  <a:schemeClr val="tx1"/>
                </a:solidFill>
                <a:latin typeface="+mn-lt"/>
                <a:ea typeface="+mn-ea"/>
                <a:cs typeface="+mn-cs"/>
              </a:rPr>
              <a:t>Der Name macht sofort deutlich, wo sich die Gemeinde befindet. Menschen, die in Bielefeld-Süd leben, fühlen sich direkt angesprochen und wissen, dass dies ihre lokale Kirchengemeinde ist. </a:t>
            </a:r>
          </a:p>
          <a:p>
            <a:r>
              <a:rPr lang="de-DE" sz="1200" b="1" i="0" u="none" strike="noStrike" kern="1200" baseline="0" dirty="0">
                <a:solidFill>
                  <a:schemeClr val="tx1"/>
                </a:solidFill>
                <a:latin typeface="+mn-lt"/>
                <a:ea typeface="+mn-ea"/>
                <a:cs typeface="+mn-cs"/>
              </a:rPr>
              <a:t>Verbindung zur Stadt Bielefeld: </a:t>
            </a:r>
            <a:r>
              <a:rPr lang="de-DE" sz="1200" b="0" i="0" u="none" strike="noStrike" kern="1200" baseline="0" dirty="0">
                <a:solidFill>
                  <a:schemeClr val="tx1"/>
                </a:solidFill>
                <a:latin typeface="+mn-lt"/>
                <a:ea typeface="+mn-ea"/>
                <a:cs typeface="+mn-cs"/>
              </a:rPr>
              <a:t>Durch den ausschließlichen Bezug zu Bielefeld wird die Zugehörigkeit zur Stadt betont. Das schafft Identifikation und zeigt, dass die Gemeinde Teil des Stadtlebens ist. </a:t>
            </a:r>
          </a:p>
          <a:p>
            <a:r>
              <a:rPr lang="de-DE" sz="1200" b="1" i="0" u="none" strike="noStrike" kern="1200" baseline="0" dirty="0">
                <a:solidFill>
                  <a:schemeClr val="tx1"/>
                </a:solidFill>
                <a:latin typeface="+mn-lt"/>
                <a:ea typeface="+mn-ea"/>
                <a:cs typeface="+mn-cs"/>
              </a:rPr>
              <a:t>Offenheit für den ganzen Stadtteil: </a:t>
            </a:r>
            <a:r>
              <a:rPr lang="de-DE" sz="1200" b="0" i="0" u="none" strike="noStrike" kern="1200" baseline="0" dirty="0">
                <a:solidFill>
                  <a:schemeClr val="tx1"/>
                </a:solidFill>
                <a:latin typeface="+mn-lt"/>
                <a:ea typeface="+mn-ea"/>
                <a:cs typeface="+mn-cs"/>
              </a:rPr>
              <a:t>Der Name „Bielefeld-Süd“ ist weit gefasst und lädt Menschen aus allen Teilen des südlichen Bielefelds ein, Teil der Gemeinde zu sein. Er schließt niemanden aus. </a:t>
            </a:r>
          </a:p>
          <a:p>
            <a:r>
              <a:rPr lang="de-DE" sz="1200" b="0" i="0" u="none" strike="noStrike" kern="1200" baseline="0" dirty="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66954558-8B09-4C43-BA3F-DF730B790695}" type="slidenum">
              <a:rPr lang="de-DE" smtClean="0"/>
              <a:t>3</a:t>
            </a:fld>
            <a:endParaRPr lang="de-DE" dirty="0"/>
          </a:p>
        </p:txBody>
      </p:sp>
    </p:spTree>
    <p:extLst>
      <p:ext uri="{BB962C8B-B14F-4D97-AF65-F5344CB8AC3E}">
        <p14:creationId xmlns:p14="http://schemas.microsoft.com/office/powerpoint/2010/main" val="39160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Beispiel von uns sieh SWORT Analyse berichten </a:t>
            </a:r>
          </a:p>
        </p:txBody>
      </p:sp>
      <p:sp>
        <p:nvSpPr>
          <p:cNvPr id="4" name="Foliennummernplatzhalter 3"/>
          <p:cNvSpPr>
            <a:spLocks noGrp="1"/>
          </p:cNvSpPr>
          <p:nvPr>
            <p:ph type="sldNum" sz="quarter" idx="5"/>
          </p:nvPr>
        </p:nvSpPr>
        <p:spPr/>
        <p:txBody>
          <a:bodyPr/>
          <a:lstStyle/>
          <a:p>
            <a:fld id="{66954558-8B09-4C43-BA3F-DF730B790695}" type="slidenum">
              <a:rPr lang="de-DE" smtClean="0"/>
              <a:t>6</a:t>
            </a:fld>
            <a:endParaRPr lang="de-DE" dirty="0"/>
          </a:p>
        </p:txBody>
      </p:sp>
    </p:spTree>
    <p:extLst>
      <p:ext uri="{BB962C8B-B14F-4D97-AF65-F5344CB8AC3E}">
        <p14:creationId xmlns:p14="http://schemas.microsoft.com/office/powerpoint/2010/main" val="195754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einzelne von uns die Ergebnisse der Klausurtagung vorbringen.  </a:t>
            </a:r>
          </a:p>
        </p:txBody>
      </p:sp>
      <p:sp>
        <p:nvSpPr>
          <p:cNvPr id="4" name="Foliennummernplatzhalter 3"/>
          <p:cNvSpPr>
            <a:spLocks noGrp="1"/>
          </p:cNvSpPr>
          <p:nvPr>
            <p:ph type="sldNum" sz="quarter" idx="5"/>
          </p:nvPr>
        </p:nvSpPr>
        <p:spPr/>
        <p:txBody>
          <a:bodyPr/>
          <a:lstStyle/>
          <a:p>
            <a:fld id="{66954558-8B09-4C43-BA3F-DF730B790695}" type="slidenum">
              <a:rPr lang="de-DE" smtClean="0"/>
              <a:t>7</a:t>
            </a:fld>
            <a:endParaRPr lang="de-DE" dirty="0"/>
          </a:p>
        </p:txBody>
      </p:sp>
    </p:spTree>
    <p:extLst>
      <p:ext uri="{BB962C8B-B14F-4D97-AF65-F5344CB8AC3E}">
        <p14:creationId xmlns:p14="http://schemas.microsoft.com/office/powerpoint/2010/main" val="110140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11/10/2025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‹Nr.›</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5909102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dirty="0"/>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11/10/2025</a:t>
            </a:fld>
            <a:endParaRPr lang="en-US" dirty="0"/>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051067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11/10/2025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809971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dirty="0"/>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dirty="0"/>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11/10/2025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80269137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11/10/2025</a:t>
            </a:fld>
            <a:endParaRPr lang="en-US" dirty="0"/>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90755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11/10/2025</a:t>
            </a:fld>
            <a:endParaRPr lang="en-US" dirty="0"/>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4180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11/10/2025</a:t>
            </a:fld>
            <a:endParaRPr lang="en-US" dirty="0"/>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92038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11/10/2025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01756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11/10/2025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648885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11/10/2025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833115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11/10/2025</a:t>
            </a:fld>
            <a:endParaRPr lang="en-US" dirty="0"/>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28115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dirty="0"/>
              <a:t>Sample Footer Text</a:t>
            </a:r>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11/10/2025</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154316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dirty="0"/>
              <a:t>Sample Footer Text</a:t>
            </a:r>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11/10/2025</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024025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11/10/2025</a:t>
            </a:fld>
            <a:endParaRPr lang="en-US" dirty="0"/>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82029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11/10/2025</a:t>
            </a:fld>
            <a:endParaRPr lang="en-US" dirty="0"/>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‹Nr.›</a:t>
            </a:fld>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dirty="0"/>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93188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11/10/2025</a:t>
            </a:fld>
            <a:endParaRPr lang="en-US" dirty="0"/>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75302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11/10/2025</a:t>
            </a:fld>
            <a:endParaRPr lang="en-US" dirty="0"/>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‹Nr.›</a:t>
            </a:fld>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802223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11/10/2025</a:t>
            </a:fld>
            <a:endParaRPr lang="en-US" dirty="0"/>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‹Nr.›</a:t>
            </a:fld>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3893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11/10/2025</a:t>
            </a:fld>
            <a:endParaRPr lang="en-US" dirty="0"/>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159274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11/10/2025</a:t>
            </a:fld>
            <a:endParaRPr lang="en-US" dirty="0"/>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053498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11/10/2025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‹Nr.›</a:t>
            </a:fld>
            <a:endParaRPr lang="en-US" dirty="0"/>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54747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11/10/2025</a:t>
            </a:fld>
            <a:endParaRPr lang="en-US" dirty="0"/>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93846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11/10/2025</a:t>
            </a:fld>
            <a:endParaRPr lang="en-US" dirty="0"/>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50498552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11/10/2025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dirty="0"/>
          </a:p>
        </p:txBody>
      </p:sp>
    </p:spTree>
    <p:extLst>
      <p:ext uri="{BB962C8B-B14F-4D97-AF65-F5344CB8AC3E}">
        <p14:creationId xmlns:p14="http://schemas.microsoft.com/office/powerpoint/2010/main" val="1650933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11/10/2025</a:t>
            </a:fld>
            <a:endParaRPr lang="en-US" dirty="0"/>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207460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11/10/2025</a:t>
            </a:fld>
            <a:endParaRPr lang="en-US" dirty="0"/>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74131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dirty="0"/>
              <a:t>Sample Footer Text</a:t>
            </a:r>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11/10/2025</a:t>
            </a:fld>
            <a:endParaRPr lang="en-US" dirty="0"/>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36070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11/10/2025</a:t>
            </a:fld>
            <a:endParaRPr lang="en-US" dirty="0"/>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598837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11/10/2025</a:t>
            </a:fld>
            <a:endParaRPr lang="en-US" dirty="0"/>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249384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11/10/2025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711770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11/10/2025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42294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dirty="0"/>
              <a:t>Sample Footer Text</a:t>
            </a:r>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6499AFF4-C109-45E7-87CB-3A41EC6C3342}" type="datetime1">
              <a:rPr lang="en-US" smtClean="0"/>
              <a:t>11/10/2025</a:t>
            </a:fld>
            <a:endParaRPr lang="en-US" dirty="0"/>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038572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11/10/2025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8268380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11/10/2025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‹Nr.›</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78326162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11/10/2025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75566845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11/10/2025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310110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11/10/2025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695366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11/10/2025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424325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11/10/2025</a:t>
            </a:fld>
            <a:endParaRPr lang="en-US" dirty="0"/>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84602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11/10/2025</a:t>
            </a:fld>
            <a:endParaRPr lang="en-US" dirty="0"/>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199441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11/10/2025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dirty="0"/>
          </a:p>
        </p:txBody>
      </p:sp>
    </p:spTree>
    <p:extLst>
      <p:ext uri="{BB962C8B-B14F-4D97-AF65-F5344CB8AC3E}">
        <p14:creationId xmlns:p14="http://schemas.microsoft.com/office/powerpoint/2010/main" val="2346594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11/10/2025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dirty="0"/>
          </a:p>
        </p:txBody>
      </p:sp>
    </p:spTree>
    <p:extLst>
      <p:ext uri="{BB962C8B-B14F-4D97-AF65-F5344CB8AC3E}">
        <p14:creationId xmlns:p14="http://schemas.microsoft.com/office/powerpoint/2010/main" val="2200391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11/10/2025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dirty="0"/>
          </a:p>
        </p:txBody>
      </p:sp>
    </p:spTree>
    <p:extLst>
      <p:ext uri="{BB962C8B-B14F-4D97-AF65-F5344CB8AC3E}">
        <p14:creationId xmlns:p14="http://schemas.microsoft.com/office/powerpoint/2010/main" val="325203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dirty="0"/>
              <a:t>Sample Footer Text</a:t>
            </a:r>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dirty="0"/>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11/10/2025</a:t>
            </a:fld>
            <a:endParaRPr lang="en-US" dirty="0"/>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16829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11/10/2025</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13104633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dirty="0"/>
              <a:t>Sample Footer Text</a:t>
            </a:r>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11/10/2025</a:t>
            </a:fld>
            <a:endParaRPr lang="en-US" dirty="0"/>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12671357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11/10/2025</a:t>
            </a:fld>
            <a:endParaRPr lang="en-US" dirty="0"/>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3360425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11/10/2025</a:t>
            </a:fld>
            <a:endParaRPr lang="en-US" dirty="0"/>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01783861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11/10/2025</a:t>
            </a:fld>
            <a:endParaRPr lang="en-US" dirty="0"/>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8224941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11/10/2025</a:t>
            </a:fld>
            <a:endParaRPr lang="en-US" dirty="0"/>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3803607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11/10/2025</a:t>
            </a:fld>
            <a:endParaRPr lang="en-US" dirty="0"/>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2187457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11/10/2025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70909798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 id="2147483851" r:id="rId47"/>
    <p:sldLayoutId id="2147483852" r:id="rId48"/>
    <p:sldLayoutId id="2147483853" r:id="rId49"/>
    <p:sldLayoutId id="2147483854" r:id="rId50"/>
    <p:sldLayoutId id="2147483855"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A1A13-6141-4399-9571-60034CF0AB14}"/>
              </a:ext>
            </a:extLst>
          </p:cNvPr>
          <p:cNvSpPr>
            <a:spLocks noGrp="1"/>
          </p:cNvSpPr>
          <p:nvPr>
            <p:ph type="ctrTitle"/>
          </p:nvPr>
        </p:nvSpPr>
        <p:spPr>
          <a:xfrm>
            <a:off x="8127161" y="1911095"/>
            <a:ext cx="3839552" cy="3227832"/>
          </a:xfrm>
        </p:spPr>
        <p:txBody>
          <a:bodyPr anchor="t">
            <a:normAutofit/>
          </a:bodyPr>
          <a:lstStyle/>
          <a:p>
            <a:pPr algn="ctr"/>
            <a:r>
              <a:rPr lang="de-DE" sz="2400" b="1" kern="0" dirty="0">
                <a:solidFill>
                  <a:schemeClr val="tx1"/>
                </a:solidFill>
                <a:latin typeface="Arial Nova" panose="020B0504020202020204" pitchFamily="34" charset="0"/>
              </a:rPr>
              <a:t>Herzlich willkommen </a:t>
            </a:r>
            <a:br>
              <a:rPr lang="de-DE" sz="2400" b="1" kern="0" dirty="0">
                <a:solidFill>
                  <a:schemeClr val="tx1"/>
                </a:solidFill>
                <a:latin typeface="Arial Nova" panose="020B0504020202020204" pitchFamily="34" charset="0"/>
              </a:rPr>
            </a:br>
            <a:r>
              <a:rPr lang="de-DE" sz="2400" b="1" kern="0" dirty="0">
                <a:solidFill>
                  <a:schemeClr val="tx1"/>
                </a:solidFill>
                <a:latin typeface="Arial Nova" panose="020B0504020202020204" pitchFamily="34" charset="0"/>
              </a:rPr>
              <a:t>zur Gemeindeversammlung </a:t>
            </a:r>
          </a:p>
        </p:txBody>
      </p:sp>
      <p:sp>
        <p:nvSpPr>
          <p:cNvPr id="3" name="Untertitel 2">
            <a:extLst>
              <a:ext uri="{FF2B5EF4-FFF2-40B4-BE49-F238E27FC236}">
                <a16:creationId xmlns:a16="http://schemas.microsoft.com/office/drawing/2014/main" id="{78A72F01-C81E-3A5E-3F85-59C2962DCFBF}"/>
              </a:ext>
            </a:extLst>
          </p:cNvPr>
          <p:cNvSpPr>
            <a:spLocks noGrp="1"/>
          </p:cNvSpPr>
          <p:nvPr>
            <p:ph type="subTitle" idx="1"/>
          </p:nvPr>
        </p:nvSpPr>
        <p:spPr>
          <a:xfrm>
            <a:off x="8062888" y="5138927"/>
            <a:ext cx="3678538" cy="1197864"/>
          </a:xfrm>
        </p:spPr>
        <p:txBody>
          <a:bodyPr>
            <a:normAutofit fontScale="85000" lnSpcReduction="10000"/>
          </a:bodyPr>
          <a:lstStyle/>
          <a:p>
            <a:pPr>
              <a:lnSpc>
                <a:spcPct val="110000"/>
              </a:lnSpc>
            </a:pPr>
            <a:r>
              <a:rPr lang="de-DE" sz="2400" dirty="0">
                <a:latin typeface="Arial Nova" panose="020B0504020202020204" pitchFamily="34" charset="0"/>
                <a:ea typeface="+mj-ea"/>
                <a:cs typeface="+mj-cs"/>
              </a:rPr>
              <a:t>14. November um 18.00 Uhr  Bartholomäus Gemeindehaus</a:t>
            </a:r>
            <a:br>
              <a:rPr lang="de-DE" sz="2400" dirty="0">
                <a:latin typeface="Arial Nova" panose="020B0504020202020204" pitchFamily="34" charset="0"/>
                <a:ea typeface="+mj-ea"/>
                <a:cs typeface="+mj-cs"/>
              </a:rPr>
            </a:br>
            <a:r>
              <a:rPr lang="de-DE" sz="2400" dirty="0">
                <a:latin typeface="Arial Nova" panose="020B0504020202020204" pitchFamily="34" charset="0"/>
                <a:ea typeface="+mj-ea"/>
                <a:cs typeface="+mj-cs"/>
              </a:rPr>
              <a:t>Kirchweg 10, 33647 Bielefeld </a:t>
            </a:r>
          </a:p>
          <a:p>
            <a:pPr>
              <a:lnSpc>
                <a:spcPct val="110000"/>
              </a:lnSpc>
            </a:pPr>
            <a:endParaRPr lang="de-DE" sz="1700" dirty="0"/>
          </a:p>
        </p:txBody>
      </p:sp>
      <p:pic>
        <p:nvPicPr>
          <p:cNvPr id="7" name="Bildplatzhalter 6" descr="Ein Bild, das Kreis, Spiegel enthält.&#10;&#10;KI-generierte Inhalte können fehlerhaft sein.">
            <a:extLst>
              <a:ext uri="{FF2B5EF4-FFF2-40B4-BE49-F238E27FC236}">
                <a16:creationId xmlns:a16="http://schemas.microsoft.com/office/drawing/2014/main" id="{36DA3589-B66F-54E2-AD7A-8B76F91E30E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574" b="4574"/>
          <a:stretch>
            <a:fillRect/>
          </a:stretch>
        </p:blipFill>
        <p:spPr/>
      </p:pic>
      <p:sp>
        <p:nvSpPr>
          <p:cNvPr id="5" name="Textfeld 4">
            <a:extLst>
              <a:ext uri="{FF2B5EF4-FFF2-40B4-BE49-F238E27FC236}">
                <a16:creationId xmlns:a16="http://schemas.microsoft.com/office/drawing/2014/main" id="{0E7768F7-5B30-64BD-CB1E-B3BCA90C093F}"/>
              </a:ext>
            </a:extLst>
          </p:cNvPr>
          <p:cNvSpPr txBox="1"/>
          <p:nvPr/>
        </p:nvSpPr>
        <p:spPr>
          <a:xfrm>
            <a:off x="2068007" y="2855477"/>
            <a:ext cx="3200401" cy="1147045"/>
          </a:xfrm>
          <a:prstGeom prst="rect">
            <a:avLst/>
          </a:prstGeom>
          <a:noFill/>
        </p:spPr>
        <p:txBody>
          <a:bodyPr wrap="square">
            <a:spAutoFit/>
          </a:bodyPr>
          <a:lstStyle/>
          <a:p>
            <a:pPr marL="0" marR="0" lvl="0" indent="0" algn="ctr" defTabSz="914400" rtl="0" fontAlgn="auto" hangingPunct="0">
              <a:lnSpc>
                <a:spcPct val="150000"/>
              </a:lnSpc>
              <a:spcBef>
                <a:spcPts val="100"/>
              </a:spcBef>
              <a:spcAft>
                <a:spcPts val="100"/>
              </a:spcAft>
              <a:buNone/>
              <a:tabLst>
                <a:tab pos="0" algn="l"/>
                <a:tab pos="449281" algn="l"/>
                <a:tab pos="898562" algn="l"/>
                <a:tab pos="1347843" algn="l"/>
                <a:tab pos="1797116" algn="l"/>
                <a:tab pos="2246397" algn="l"/>
                <a:tab pos="2695678" algn="l"/>
                <a:tab pos="3144959" algn="l"/>
                <a:tab pos="3594241" algn="l"/>
                <a:tab pos="4043522" algn="l"/>
                <a:tab pos="4492803"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de-DE" sz="2400" b="1" dirty="0">
                <a:latin typeface="Arial Nova" panose="020B0504020202020204" pitchFamily="34" charset="0"/>
                <a:ea typeface="+mj-ea"/>
                <a:cs typeface="+mj-cs"/>
              </a:rPr>
              <a:t>Unsere Gemeinde </a:t>
            </a:r>
            <a:br>
              <a:rPr lang="de-DE" sz="2400" b="1" dirty="0">
                <a:latin typeface="Arial Nova" panose="020B0504020202020204" pitchFamily="34" charset="0"/>
                <a:ea typeface="+mj-ea"/>
                <a:cs typeface="+mj-cs"/>
              </a:rPr>
            </a:br>
            <a:r>
              <a:rPr lang="de-DE" sz="2400" b="1" dirty="0">
                <a:latin typeface="Arial Nova" panose="020B0504020202020204" pitchFamily="34" charset="0"/>
                <a:ea typeface="+mj-ea"/>
                <a:cs typeface="+mj-cs"/>
              </a:rPr>
              <a:t>ab 1. Januar 2026</a:t>
            </a:r>
          </a:p>
        </p:txBody>
      </p:sp>
    </p:spTree>
    <p:extLst>
      <p:ext uri="{BB962C8B-B14F-4D97-AF65-F5344CB8AC3E}">
        <p14:creationId xmlns:p14="http://schemas.microsoft.com/office/powerpoint/2010/main" val="227701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5438C-14A0-C2E5-E4A8-D12908364C67}"/>
              </a:ext>
            </a:extLst>
          </p:cNvPr>
          <p:cNvSpPr>
            <a:spLocks noGrp="1"/>
          </p:cNvSpPr>
          <p:nvPr>
            <p:ph type="ctrTitle"/>
          </p:nvPr>
        </p:nvSpPr>
        <p:spPr>
          <a:xfrm>
            <a:off x="612647" y="953494"/>
            <a:ext cx="5852160" cy="2953512"/>
          </a:xfrm>
        </p:spPr>
        <p:txBody>
          <a:bodyPr anchor="t">
            <a:normAutofit/>
          </a:bodyPr>
          <a:lstStyle/>
          <a:p>
            <a:pPr algn="ctr"/>
            <a:r>
              <a:rPr lang="de-DE" sz="2800" dirty="0">
                <a:solidFill>
                  <a:schemeClr val="tx1"/>
                </a:solidFill>
                <a:latin typeface="Arial Nova" panose="020B0504020202020204" pitchFamily="34" charset="0"/>
              </a:rPr>
              <a:t>Herzlichen Dank für Ihr Kommen</a:t>
            </a:r>
            <a:br>
              <a:rPr lang="de-DE" sz="2800" dirty="0">
                <a:solidFill>
                  <a:schemeClr val="tx1"/>
                </a:solidFill>
                <a:latin typeface="Arial Nova" panose="020B0504020202020204" pitchFamily="34" charset="0"/>
              </a:rPr>
            </a:br>
            <a:br>
              <a:rPr lang="de-DE" sz="2800" dirty="0">
                <a:solidFill>
                  <a:schemeClr val="tx1"/>
                </a:solidFill>
                <a:latin typeface="Arial Nova" panose="020B0504020202020204" pitchFamily="34" charset="0"/>
              </a:rPr>
            </a:br>
            <a:r>
              <a:rPr lang="de-DE" sz="2800" dirty="0">
                <a:solidFill>
                  <a:schemeClr val="tx1"/>
                </a:solidFill>
                <a:latin typeface="Arial Nova" panose="020B0504020202020204" pitchFamily="34" charset="0"/>
              </a:rPr>
              <a:t>Ihr Presbyterium </a:t>
            </a:r>
          </a:p>
        </p:txBody>
      </p:sp>
      <p:sp>
        <p:nvSpPr>
          <p:cNvPr id="3" name="Untertitel 2">
            <a:extLst>
              <a:ext uri="{FF2B5EF4-FFF2-40B4-BE49-F238E27FC236}">
                <a16:creationId xmlns:a16="http://schemas.microsoft.com/office/drawing/2014/main" id="{90560042-1F7F-098D-FF6B-B9690DF869B4}"/>
              </a:ext>
            </a:extLst>
          </p:cNvPr>
          <p:cNvSpPr>
            <a:spLocks noGrp="1"/>
          </p:cNvSpPr>
          <p:nvPr>
            <p:ph type="subTitle" idx="1"/>
          </p:nvPr>
        </p:nvSpPr>
        <p:spPr>
          <a:xfrm>
            <a:off x="969330" y="4091608"/>
            <a:ext cx="5138795" cy="1591056"/>
          </a:xfrm>
        </p:spPr>
        <p:txBody>
          <a:bodyPr anchor="ctr">
            <a:normAutofit fontScale="92500" lnSpcReduction="20000"/>
          </a:bodyPr>
          <a:lstStyle/>
          <a:p>
            <a:pPr algn="ctr"/>
            <a:r>
              <a:rPr lang="de-DE" b="1" dirty="0">
                <a:latin typeface="Arial Nova" panose="020B0504020202020204" pitchFamily="34" charset="0"/>
              </a:rPr>
              <a:t>Herzliche Einladung zum Vereinigungsgottesdienst </a:t>
            </a:r>
            <a:br>
              <a:rPr lang="de-DE" b="1" dirty="0">
                <a:latin typeface="Arial Nova" panose="020B0504020202020204" pitchFamily="34" charset="0"/>
              </a:rPr>
            </a:br>
            <a:r>
              <a:rPr lang="de-DE" b="1" dirty="0">
                <a:latin typeface="Arial Nova" panose="020B0504020202020204" pitchFamily="34" charset="0"/>
              </a:rPr>
              <a:t>am 11.01.2026 um 11.00 Uhr </a:t>
            </a:r>
            <a:br>
              <a:rPr lang="de-DE" b="1" dirty="0">
                <a:latin typeface="Arial Nova" panose="020B0504020202020204" pitchFamily="34" charset="0"/>
              </a:rPr>
            </a:br>
            <a:r>
              <a:rPr lang="de-DE" b="1" dirty="0">
                <a:latin typeface="Arial Nova" panose="020B0504020202020204" pitchFamily="34" charset="0"/>
              </a:rPr>
              <a:t>in der Bartholomäuskirche.</a:t>
            </a:r>
            <a:br>
              <a:rPr lang="de-DE" b="1" dirty="0">
                <a:latin typeface="Arial Nova" panose="020B0504020202020204" pitchFamily="34" charset="0"/>
              </a:rPr>
            </a:br>
            <a:endParaRPr lang="de-DE" b="1" dirty="0">
              <a:latin typeface="Arial Nova" panose="020B0504020202020204" pitchFamily="34" charset="0"/>
            </a:endParaRPr>
          </a:p>
        </p:txBody>
      </p:sp>
      <p:pic>
        <p:nvPicPr>
          <p:cNvPr id="6" name="Bildplatzhalter 5" descr="Ein Bild, das Kirche, Gebäude, Fenster, fleckiges Glas enthält.&#10;&#10;KI-generierte Inhalte können fehlerhaft sein.">
            <a:extLst>
              <a:ext uri="{FF2B5EF4-FFF2-40B4-BE49-F238E27FC236}">
                <a16:creationId xmlns:a16="http://schemas.microsoft.com/office/drawing/2014/main" id="{A7F04955-4CB8-686C-25F8-92034808A32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53" b="4753"/>
          <a:stretch>
            <a:fillRect/>
          </a:stretch>
        </p:blipFill>
        <p:spPr>
          <a:xfrm rot="5400000">
            <a:off x="6432550" y="1101725"/>
            <a:ext cx="6858000" cy="4654550"/>
          </a:xfrm>
        </p:spPr>
      </p:pic>
    </p:spTree>
    <p:extLst>
      <p:ext uri="{BB962C8B-B14F-4D97-AF65-F5344CB8AC3E}">
        <p14:creationId xmlns:p14="http://schemas.microsoft.com/office/powerpoint/2010/main" val="373617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FF937B-44B8-62CE-74EA-2E8D34BB82F6}"/>
              </a:ext>
            </a:extLst>
          </p:cNvPr>
          <p:cNvSpPr>
            <a:spLocks noGrp="1"/>
          </p:cNvSpPr>
          <p:nvPr>
            <p:ph type="title"/>
          </p:nvPr>
        </p:nvSpPr>
        <p:spPr>
          <a:xfrm>
            <a:off x="612647" y="640079"/>
            <a:ext cx="9485509" cy="5190877"/>
          </a:xfrm>
        </p:spPr>
        <p:txBody>
          <a:bodyPr anchor="t">
            <a:normAutofit fontScale="90000"/>
          </a:bodyPr>
          <a:lstStyle/>
          <a:p>
            <a:r>
              <a:rPr lang="de-DE" sz="3600" dirty="0">
                <a:solidFill>
                  <a:schemeClr val="tx1"/>
                </a:solidFill>
                <a:latin typeface="Arial Nova" panose="020B0504020202020204" pitchFamily="34" charset="0"/>
              </a:rPr>
              <a:t>Wie lautet der Name der fusionierten Gemeinde?</a:t>
            </a:r>
            <a:br>
              <a:rPr lang="de-DE" sz="3600" dirty="0">
                <a:solidFill>
                  <a:schemeClr val="tx1"/>
                </a:solidFill>
                <a:latin typeface="Arial Nova" panose="020B0504020202020204" pitchFamily="34" charset="0"/>
              </a:rPr>
            </a:br>
            <a:br>
              <a:rPr lang="de-DE" sz="3600" dirty="0">
                <a:solidFill>
                  <a:schemeClr val="tx1"/>
                </a:solidFill>
                <a:latin typeface="Arial Nova" panose="020B0504020202020204" pitchFamily="34" charset="0"/>
              </a:rPr>
            </a:br>
            <a:r>
              <a:rPr lang="de-DE" sz="3600" dirty="0">
                <a:solidFill>
                  <a:schemeClr val="tx1"/>
                </a:solidFill>
                <a:latin typeface="Arial Nova" panose="020B0504020202020204" pitchFamily="34" charset="0"/>
              </a:rPr>
              <a:t>Was sind die kirchlichen  Rahmenbedingungen?</a:t>
            </a:r>
            <a:br>
              <a:rPr lang="de-DE" sz="3600" dirty="0">
                <a:solidFill>
                  <a:schemeClr val="tx1"/>
                </a:solidFill>
                <a:latin typeface="Arial Nova" panose="020B0504020202020204" pitchFamily="34" charset="0"/>
              </a:rPr>
            </a:br>
            <a:br>
              <a:rPr lang="de-DE" sz="3600" dirty="0">
                <a:solidFill>
                  <a:schemeClr val="tx1"/>
                </a:solidFill>
                <a:latin typeface="Arial Nova" panose="020B0504020202020204" pitchFamily="34" charset="0"/>
              </a:rPr>
            </a:br>
            <a:r>
              <a:rPr lang="de-DE" sz="3600" dirty="0">
                <a:solidFill>
                  <a:schemeClr val="tx1"/>
                </a:solidFill>
                <a:latin typeface="Arial Nova" panose="020B0504020202020204" pitchFamily="34" charset="0"/>
              </a:rPr>
              <a:t>Wie werden bisherige Presbyter und Ehrenamtliche eingebunden?</a:t>
            </a:r>
            <a:br>
              <a:rPr lang="de-DE" dirty="0">
                <a:latin typeface="Arial Nova" panose="020B0504020202020204" pitchFamily="34" charset="0"/>
              </a:rPr>
            </a:br>
            <a:br>
              <a:rPr lang="de-DE" sz="3600" dirty="0">
                <a:solidFill>
                  <a:schemeClr val="tx1"/>
                </a:solidFill>
                <a:latin typeface="Arial Nova" panose="020B0504020202020204" pitchFamily="34" charset="0"/>
              </a:rPr>
            </a:br>
            <a:r>
              <a:rPr lang="de-DE" sz="3600" dirty="0">
                <a:solidFill>
                  <a:schemeClr val="tx1"/>
                </a:solidFill>
                <a:latin typeface="Arial Nova" panose="020B0504020202020204" pitchFamily="34" charset="0"/>
              </a:rPr>
              <a:t>Wie geht es in der Gemeinde weiter?</a:t>
            </a:r>
            <a:br>
              <a:rPr lang="de-DE" sz="3600" dirty="0">
                <a:solidFill>
                  <a:schemeClr val="tx1"/>
                </a:solidFill>
                <a:latin typeface="Arial Nova" panose="020B0504020202020204" pitchFamily="34" charset="0"/>
              </a:rPr>
            </a:br>
            <a:br>
              <a:rPr lang="de-DE" sz="3600" dirty="0">
                <a:solidFill>
                  <a:schemeClr val="tx1"/>
                </a:solidFill>
                <a:latin typeface="Arial Nova" panose="020B0504020202020204" pitchFamily="34" charset="0"/>
              </a:rPr>
            </a:br>
            <a:r>
              <a:rPr lang="de-DE" sz="3600" dirty="0">
                <a:solidFill>
                  <a:schemeClr val="tx1"/>
                </a:solidFill>
                <a:latin typeface="Arial Nova" panose="020B0504020202020204" pitchFamily="34" charset="0"/>
              </a:rPr>
              <a:t>Was bringen wir mit? Was wollen wir erhalten?</a:t>
            </a:r>
            <a:br>
              <a:rPr lang="de-DE" sz="3600" dirty="0">
                <a:solidFill>
                  <a:schemeClr val="tx1"/>
                </a:solidFill>
                <a:latin typeface="Arial Nova" panose="020B0504020202020204" pitchFamily="34" charset="0"/>
              </a:rPr>
            </a:br>
            <a:br>
              <a:rPr lang="de-DE" sz="3600" dirty="0">
                <a:solidFill>
                  <a:schemeClr val="tx1"/>
                </a:solidFill>
                <a:latin typeface="Arial Nova" panose="020B0504020202020204" pitchFamily="34" charset="0"/>
              </a:rPr>
            </a:br>
            <a:r>
              <a:rPr lang="de-DE" sz="3600" dirty="0">
                <a:solidFill>
                  <a:schemeClr val="tx1"/>
                </a:solidFill>
                <a:latin typeface="Arial Nova" panose="020B0504020202020204" pitchFamily="34" charset="0"/>
              </a:rPr>
              <a:t>Was schätzen Sie an unserer Kirche/Gemeinde?</a:t>
            </a:r>
            <a:endParaRPr lang="en-US" sz="360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308638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A0C721B-FAA4-A0DA-D070-17A8225B8B14}"/>
              </a:ext>
            </a:extLst>
          </p:cNvPr>
          <p:cNvSpPr>
            <a:spLocks noGrp="1"/>
          </p:cNvSpPr>
          <p:nvPr>
            <p:ph type="ctrTitle"/>
          </p:nvPr>
        </p:nvSpPr>
        <p:spPr>
          <a:xfrm>
            <a:off x="8247887" y="713232"/>
            <a:ext cx="3705573" cy="3227832"/>
          </a:xfrm>
        </p:spPr>
        <p:txBody>
          <a:bodyPr anchor="t">
            <a:normAutofit fontScale="90000"/>
          </a:bodyPr>
          <a:lstStyle/>
          <a:p>
            <a:r>
              <a:rPr lang="de-DE" sz="3100" b="1" dirty="0">
                <a:solidFill>
                  <a:schemeClr val="tx1"/>
                </a:solidFill>
                <a:latin typeface="Arial Nova" panose="020B0504020202020204" pitchFamily="34" charset="0"/>
              </a:rPr>
              <a:t>Wie lautet der Name der fusionierten Gemeinde?</a:t>
            </a:r>
            <a:br>
              <a:rPr lang="de-DE" sz="1300" b="1" dirty="0">
                <a:solidFill>
                  <a:schemeClr val="tx1"/>
                </a:solidFill>
                <a:latin typeface="Arial Nova" panose="020B0504020202020204" pitchFamily="34" charset="0"/>
              </a:rPr>
            </a:br>
            <a:br>
              <a:rPr lang="de-DE" sz="1300" b="1" dirty="0">
                <a:solidFill>
                  <a:schemeClr val="tx1"/>
                </a:solidFill>
                <a:latin typeface="Arial Nova" panose="020B0504020202020204" pitchFamily="34" charset="0"/>
              </a:rPr>
            </a:br>
            <a:br>
              <a:rPr lang="de-DE" sz="1300" b="1" dirty="0">
                <a:solidFill>
                  <a:schemeClr val="tx1"/>
                </a:solidFill>
                <a:latin typeface="Arial Nova" panose="020B0504020202020204" pitchFamily="34" charset="0"/>
              </a:rPr>
            </a:br>
            <a:br>
              <a:rPr lang="de-DE" sz="2500" b="1" dirty="0">
                <a:solidFill>
                  <a:schemeClr val="tx1"/>
                </a:solidFill>
                <a:latin typeface="Arial Nova" panose="020B0504020202020204" pitchFamily="34" charset="0"/>
              </a:rPr>
            </a:br>
            <a:br>
              <a:rPr lang="de-DE" sz="2500" b="1" dirty="0">
                <a:solidFill>
                  <a:schemeClr val="tx1"/>
                </a:solidFill>
                <a:latin typeface="Arial Nova" panose="020B0504020202020204" pitchFamily="34" charset="0"/>
              </a:rPr>
            </a:br>
            <a:br>
              <a:rPr lang="de-DE" sz="2500" b="1" dirty="0">
                <a:solidFill>
                  <a:schemeClr val="tx1"/>
                </a:solidFill>
                <a:latin typeface="Arial Nova" panose="020B0504020202020204" pitchFamily="34" charset="0"/>
              </a:rPr>
            </a:br>
            <a:br>
              <a:rPr lang="de-DE" sz="2800" dirty="0">
                <a:solidFill>
                  <a:schemeClr val="tx1"/>
                </a:solidFill>
                <a:latin typeface="Arial Nova" panose="020B0504020202020204" pitchFamily="34" charset="0"/>
              </a:rPr>
            </a:br>
            <a:endParaRPr lang="en-US" sz="2500" dirty="0"/>
          </a:p>
        </p:txBody>
      </p:sp>
      <p:sp>
        <p:nvSpPr>
          <p:cNvPr id="14" name="Textfeld 13">
            <a:extLst>
              <a:ext uri="{FF2B5EF4-FFF2-40B4-BE49-F238E27FC236}">
                <a16:creationId xmlns:a16="http://schemas.microsoft.com/office/drawing/2014/main" id="{A29F28FF-816C-9074-5809-D70B7B9159D1}"/>
              </a:ext>
            </a:extLst>
          </p:cNvPr>
          <p:cNvSpPr txBox="1"/>
          <p:nvPr/>
        </p:nvSpPr>
        <p:spPr>
          <a:xfrm>
            <a:off x="397565" y="713232"/>
            <a:ext cx="6096000" cy="4817666"/>
          </a:xfrm>
          <a:prstGeom prst="rect">
            <a:avLst/>
          </a:prstGeom>
          <a:noFill/>
        </p:spPr>
        <p:txBody>
          <a:bodyPr wrap="square">
            <a:spAutoFit/>
          </a:bodyPr>
          <a:lstStyle/>
          <a:p>
            <a:pPr>
              <a:lnSpc>
                <a:spcPct val="107000"/>
              </a:lnSpc>
              <a:spcAft>
                <a:spcPts val="800"/>
              </a:spcAft>
              <a:buNone/>
            </a:pPr>
            <a:r>
              <a:rPr lang="de-DE" sz="2800" b="1" kern="0" dirty="0">
                <a:effectLst/>
                <a:latin typeface="Arial Nova" panose="020B0504020202020204" pitchFamily="34" charset="0"/>
                <a:ea typeface="Times New Roman" panose="02020603050405020304" pitchFamily="18" charset="0"/>
                <a:cs typeface="Times New Roman" panose="02020603050405020304" pitchFamily="18" charset="0"/>
              </a:rPr>
              <a:t>Evangelische Kirchengemeinde Bielefeld-Süd</a:t>
            </a:r>
          </a:p>
          <a:p>
            <a:pPr>
              <a:lnSpc>
                <a:spcPct val="107000"/>
              </a:lnSpc>
              <a:spcAft>
                <a:spcPts val="800"/>
              </a:spcAft>
              <a:buNone/>
            </a:pPr>
            <a:r>
              <a:rPr lang="de-DE" sz="2000" kern="0" dirty="0">
                <a:effectLst/>
                <a:latin typeface="Arial Nova" panose="020B0504020202020204" pitchFamily="34" charset="0"/>
                <a:ea typeface="Times New Roman" panose="02020603050405020304" pitchFamily="18" charset="0"/>
                <a:cs typeface="Times New Roman" panose="02020603050405020304" pitchFamily="18" charset="0"/>
              </a:rPr>
              <a:t>Die Wahl dieses Namens ist das Ergebnis eines offenen und gemeinschaftlichen Prozesses, an dem sich viele Gemeindeglieder beteiligt haben. Aus den eingegangenen Vorschlägen hat sich dieser Name deutlich hervorgehoben. </a:t>
            </a:r>
          </a:p>
          <a:p>
            <a:pPr>
              <a:lnSpc>
                <a:spcPct val="107000"/>
              </a:lnSpc>
              <a:spcAft>
                <a:spcPts val="800"/>
              </a:spcAft>
              <a:buNone/>
            </a:pPr>
            <a:r>
              <a:rPr lang="de-DE" sz="2000" kern="0" dirty="0">
                <a:effectLst/>
                <a:latin typeface="Arial Nova" panose="020B0504020202020204" pitchFamily="34" charset="0"/>
                <a:ea typeface="Times New Roman" panose="02020603050405020304" pitchFamily="18" charset="0"/>
                <a:cs typeface="Times New Roman" panose="02020603050405020304" pitchFamily="18" charset="0"/>
              </a:rPr>
              <a:t>Er bringt zum Ausdruck, was uns verbindet: unseren gemeinsamen Glauben an Jesus Christus und unsere Verankerung im Süden unserer Stadt. „Bielefeld-Süd“ beschreibt nicht nur unseren geografischen Ort, sondern steht auch für Offenheit, Weite und Zusammenhalt.</a:t>
            </a:r>
            <a:endParaRPr lang="de-DE" sz="2000" kern="100" dirty="0">
              <a:effectLst/>
              <a:latin typeface="Arial Nova" panose="020B0504020202020204" pitchFamily="34" charset="0"/>
              <a:ea typeface="Aptos" panose="020B000402020202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D0B52481-57F0-D597-58C3-AAEA059D11FA}"/>
              </a:ext>
            </a:extLst>
          </p:cNvPr>
          <p:cNvSpPr txBox="1"/>
          <p:nvPr/>
        </p:nvSpPr>
        <p:spPr>
          <a:xfrm>
            <a:off x="7845287" y="2405201"/>
            <a:ext cx="3949148" cy="4247317"/>
          </a:xfrm>
          <a:prstGeom prst="rect">
            <a:avLst/>
          </a:prstGeom>
          <a:noFill/>
        </p:spPr>
        <p:txBody>
          <a:bodyPr wrap="square">
            <a:spAutoFit/>
          </a:bodyPr>
          <a:lstStyle/>
          <a:p>
            <a:r>
              <a:rPr lang="de-DE" sz="1800" b="1" dirty="0">
                <a:solidFill>
                  <a:schemeClr val="tx1"/>
                </a:solidFill>
                <a:latin typeface="Arial Nova" panose="020B0504020202020204" pitchFamily="34" charset="0"/>
              </a:rPr>
              <a:t>Kriterien bei der Namensauswahl:</a:t>
            </a:r>
          </a:p>
          <a:p>
            <a:pPr marL="285750" indent="-285750">
              <a:buFont typeface="Arial" panose="020B0604020202020204" pitchFamily="34" charset="0"/>
              <a:buChar char="•"/>
            </a:pPr>
            <a:r>
              <a:rPr lang="de-DE" sz="1800" dirty="0">
                <a:solidFill>
                  <a:schemeClr val="tx1"/>
                </a:solidFill>
                <a:latin typeface="Arial Nova" panose="020B0504020202020204" pitchFamily="34" charset="0"/>
              </a:rPr>
              <a:t>Der neue Gemeindename soll aktuell weder im Kirchenkreis Bielefeld noch im Kirchenkreis Gütersloh vorkommen.</a:t>
            </a:r>
          </a:p>
          <a:p>
            <a:pPr marL="285750" indent="-285750">
              <a:buFont typeface="Arial" panose="020B0604020202020204" pitchFamily="34" charset="0"/>
              <a:buChar char="•"/>
            </a:pPr>
            <a:r>
              <a:rPr lang="de-DE" sz="1800" dirty="0">
                <a:solidFill>
                  <a:schemeClr val="tx1"/>
                </a:solidFill>
                <a:latin typeface="Arial Nova" panose="020B0504020202020204" pitchFamily="34" charset="0"/>
              </a:rPr>
              <a:t>Der neue Gemeindename soll einen Ortsbezug haben</a:t>
            </a:r>
          </a:p>
          <a:p>
            <a:pPr marL="285750" indent="-285750">
              <a:buFont typeface="Arial" panose="020B0604020202020204" pitchFamily="34" charset="0"/>
              <a:buChar char="•"/>
            </a:pPr>
            <a:r>
              <a:rPr lang="de-DE" sz="1800" dirty="0">
                <a:solidFill>
                  <a:schemeClr val="tx1"/>
                </a:solidFill>
                <a:latin typeface="Arial Nova" panose="020B0504020202020204" pitchFamily="34" charset="0"/>
              </a:rPr>
              <a:t>Der neue Gemeindename soll möglich auch für kirchenferne Menschen verständlich sein </a:t>
            </a:r>
          </a:p>
          <a:p>
            <a:pPr marL="285750" indent="-285750">
              <a:buFont typeface="Arial" panose="020B0604020202020204" pitchFamily="34" charset="0"/>
              <a:buChar char="•"/>
            </a:pPr>
            <a:r>
              <a:rPr lang="de-DE" sz="1800" dirty="0">
                <a:solidFill>
                  <a:schemeClr val="tx1"/>
                </a:solidFill>
                <a:latin typeface="Arial Nova" panose="020B0504020202020204" pitchFamily="34" charset="0"/>
              </a:rPr>
              <a:t>Der neue Gemeindename soll die Chance haben, vom Landeskirchenamt genehmigt zu werden </a:t>
            </a:r>
            <a:br>
              <a:rPr lang="de-DE" dirty="0">
                <a:latin typeface="Arial Nova" panose="020B0504020202020204" pitchFamily="34" charset="0"/>
              </a:rPr>
            </a:br>
            <a:endParaRPr lang="de-DE" dirty="0">
              <a:latin typeface="Arial Nova" panose="020B0504020202020204" pitchFamily="34" charset="0"/>
            </a:endParaRPr>
          </a:p>
        </p:txBody>
      </p:sp>
    </p:spTree>
    <p:extLst>
      <p:ext uri="{BB962C8B-B14F-4D97-AF65-F5344CB8AC3E}">
        <p14:creationId xmlns:p14="http://schemas.microsoft.com/office/powerpoint/2010/main" val="129648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D73E2-D1DD-6FFC-9E68-9F646817068C}"/>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A390212-7530-BEA5-E6ED-EA89EFCD22A3}"/>
              </a:ext>
            </a:extLst>
          </p:cNvPr>
          <p:cNvSpPr>
            <a:spLocks noGrp="1"/>
          </p:cNvSpPr>
          <p:nvPr>
            <p:ph type="ctrTitle"/>
          </p:nvPr>
        </p:nvSpPr>
        <p:spPr>
          <a:xfrm>
            <a:off x="8247887" y="713232"/>
            <a:ext cx="3705573" cy="3227832"/>
          </a:xfrm>
        </p:spPr>
        <p:txBody>
          <a:bodyPr anchor="t">
            <a:normAutofit/>
          </a:bodyPr>
          <a:lstStyle/>
          <a:p>
            <a:r>
              <a:rPr lang="de-DE" sz="2500" b="1" dirty="0">
                <a:solidFill>
                  <a:schemeClr val="tx1"/>
                </a:solidFill>
                <a:latin typeface="Arial Nova" panose="020B0504020202020204" pitchFamily="34" charset="0"/>
              </a:rPr>
              <a:t>Was sind die kirchlichen  Rahmenbedingungen? </a:t>
            </a:r>
            <a:br>
              <a:rPr lang="de-DE" sz="2500" dirty="0"/>
            </a:br>
            <a:endParaRPr lang="en-US" sz="2500" dirty="0"/>
          </a:p>
        </p:txBody>
      </p:sp>
      <p:pic>
        <p:nvPicPr>
          <p:cNvPr id="12" name="Grafik 11">
            <a:extLst>
              <a:ext uri="{FF2B5EF4-FFF2-40B4-BE49-F238E27FC236}">
                <a16:creationId xmlns:a16="http://schemas.microsoft.com/office/drawing/2014/main" id="{AA274262-9DB8-9BCB-A39B-33AF1033228E}"/>
              </a:ext>
            </a:extLst>
          </p:cNvPr>
          <p:cNvPicPr>
            <a:picLocks noChangeAspect="1"/>
          </p:cNvPicPr>
          <p:nvPr/>
        </p:nvPicPr>
        <p:blipFill>
          <a:blip r:embed="rId2"/>
          <a:stretch>
            <a:fillRect/>
          </a:stretch>
        </p:blipFill>
        <p:spPr>
          <a:xfrm>
            <a:off x="585325" y="78360"/>
            <a:ext cx="6298075" cy="6701280"/>
          </a:xfrm>
          <a:prstGeom prst="rect">
            <a:avLst/>
          </a:prstGeom>
        </p:spPr>
      </p:pic>
    </p:spTree>
    <p:extLst>
      <p:ext uri="{BB962C8B-B14F-4D97-AF65-F5344CB8AC3E}">
        <p14:creationId xmlns:p14="http://schemas.microsoft.com/office/powerpoint/2010/main" val="198840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C092C-9E6D-0DDF-782F-B2A6839E1E6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D3925D9-938A-F37B-EEA0-DD06F194F825}"/>
              </a:ext>
            </a:extLst>
          </p:cNvPr>
          <p:cNvSpPr>
            <a:spLocks noGrp="1"/>
          </p:cNvSpPr>
          <p:nvPr>
            <p:ph type="ctrTitle"/>
          </p:nvPr>
        </p:nvSpPr>
        <p:spPr>
          <a:xfrm>
            <a:off x="8162385" y="502017"/>
            <a:ext cx="3944112" cy="3227832"/>
          </a:xfrm>
        </p:spPr>
        <p:txBody>
          <a:bodyPr anchor="t">
            <a:normAutofit/>
          </a:bodyPr>
          <a:lstStyle/>
          <a:p>
            <a:r>
              <a:rPr lang="de-DE" sz="2500" b="1" dirty="0">
                <a:solidFill>
                  <a:schemeClr val="tx1"/>
                </a:solidFill>
                <a:latin typeface="Arial Nova" panose="020B0504020202020204" pitchFamily="34" charset="0"/>
              </a:rPr>
              <a:t>Was sind die</a:t>
            </a:r>
            <a:br>
              <a:rPr lang="de-DE" sz="2500" b="1" dirty="0">
                <a:solidFill>
                  <a:schemeClr val="tx1"/>
                </a:solidFill>
                <a:latin typeface="Arial Nova" panose="020B0504020202020204" pitchFamily="34" charset="0"/>
              </a:rPr>
            </a:br>
            <a:r>
              <a:rPr lang="de-DE" sz="2500" b="1" dirty="0">
                <a:solidFill>
                  <a:schemeClr val="tx1"/>
                </a:solidFill>
                <a:latin typeface="Arial Nova" panose="020B0504020202020204" pitchFamily="34" charset="0"/>
              </a:rPr>
              <a:t>kirchlichen  Rahmenbedingungen? </a:t>
            </a:r>
            <a:br>
              <a:rPr lang="de-DE" sz="2500" b="1" dirty="0">
                <a:solidFill>
                  <a:schemeClr val="tx1"/>
                </a:solidFill>
                <a:latin typeface="Arial Nova" panose="020B0504020202020204" pitchFamily="34" charset="0"/>
              </a:rPr>
            </a:br>
            <a:endParaRPr lang="en-US" sz="2500" b="1" dirty="0">
              <a:solidFill>
                <a:schemeClr val="tx1"/>
              </a:solidFill>
              <a:latin typeface="Arial Nova" panose="020B0504020202020204" pitchFamily="34" charset="0"/>
            </a:endParaRPr>
          </a:p>
        </p:txBody>
      </p:sp>
      <p:sp>
        <p:nvSpPr>
          <p:cNvPr id="20" name="Subtitle 2">
            <a:extLst>
              <a:ext uri="{FF2B5EF4-FFF2-40B4-BE49-F238E27FC236}">
                <a16:creationId xmlns:a16="http://schemas.microsoft.com/office/drawing/2014/main" id="{3D8F4680-DCD2-2854-72ED-D5D1FB619D4F}"/>
              </a:ext>
            </a:extLst>
          </p:cNvPr>
          <p:cNvSpPr>
            <a:spLocks noGrp="1"/>
          </p:cNvSpPr>
          <p:nvPr>
            <p:ph type="subTitle" idx="1"/>
          </p:nvPr>
        </p:nvSpPr>
        <p:spPr>
          <a:xfrm>
            <a:off x="1087849" y="2706684"/>
            <a:ext cx="5097051" cy="2046329"/>
          </a:xfrm>
        </p:spPr>
        <p:txBody>
          <a:bodyPr>
            <a:noAutofit/>
          </a:bodyPr>
          <a:lstStyle/>
          <a:p>
            <a:pPr marL="0" indent="0" algn="l" rtl="0" eaLnBrk="1" latinLnBrk="0" hangingPunct="1">
              <a:lnSpc>
                <a:spcPct val="120000"/>
              </a:lnSpc>
              <a:spcBef>
                <a:spcPts val="1000"/>
              </a:spcBef>
              <a:buNone/>
            </a:pPr>
            <a:r>
              <a:rPr lang="de-DE" sz="2000" dirty="0">
                <a:solidFill>
                  <a:srgbClr val="131313"/>
                </a:solidFill>
                <a:effectLst/>
                <a:latin typeface="Arial Nova" panose="020B0504020202020204" pitchFamily="34" charset="0"/>
              </a:rPr>
              <a:t>Bis zur Wahl im Jahr 2028 gehören dem </a:t>
            </a:r>
            <a:r>
              <a:rPr lang="de-DE" sz="2000" dirty="0" err="1">
                <a:solidFill>
                  <a:srgbClr val="131313"/>
                </a:solidFill>
                <a:effectLst/>
                <a:latin typeface="Arial Nova" panose="020B0504020202020204" pitchFamily="34" charset="0"/>
              </a:rPr>
              <a:t>Bevöllmächtigtenausschuss</a:t>
            </a:r>
            <a:r>
              <a:rPr lang="de-DE" sz="2000" dirty="0">
                <a:solidFill>
                  <a:srgbClr val="131313"/>
                </a:solidFill>
                <a:effectLst/>
                <a:latin typeface="Arial Nova" panose="020B0504020202020204" pitchFamily="34" charset="0"/>
              </a:rPr>
              <a:t> folgende Mitglieder an:</a:t>
            </a:r>
          </a:p>
          <a:p>
            <a:pPr marL="0" indent="0" algn="l" rtl="0" eaLnBrk="1" latinLnBrk="0" hangingPunct="1">
              <a:lnSpc>
                <a:spcPct val="120000"/>
              </a:lnSpc>
              <a:spcBef>
                <a:spcPts val="1000"/>
              </a:spcBef>
              <a:buNone/>
            </a:pPr>
            <a:r>
              <a:rPr lang="de-DE" sz="2000" dirty="0">
                <a:solidFill>
                  <a:srgbClr val="131313"/>
                </a:solidFill>
                <a:effectLst/>
                <a:latin typeface="Arial Nova" panose="020B0504020202020204" pitchFamily="34" charset="0"/>
              </a:rPr>
              <a:t>Angelika Ammann</a:t>
            </a:r>
          </a:p>
          <a:p>
            <a:pPr marL="0" indent="0" algn="l" rtl="0" eaLnBrk="1" latinLnBrk="0" hangingPunct="1">
              <a:lnSpc>
                <a:spcPct val="120000"/>
              </a:lnSpc>
              <a:spcBef>
                <a:spcPts val="1000"/>
              </a:spcBef>
              <a:buNone/>
            </a:pPr>
            <a:r>
              <a:rPr lang="de-DE" sz="2000" dirty="0">
                <a:solidFill>
                  <a:srgbClr val="131313"/>
                </a:solidFill>
                <a:effectLst/>
                <a:latin typeface="Arial Nova" panose="020B0504020202020204" pitchFamily="34" charset="0"/>
              </a:rPr>
              <a:t>Conny Kurosch</a:t>
            </a:r>
          </a:p>
          <a:p>
            <a:pPr marL="0" indent="0" algn="l" rtl="0" eaLnBrk="1" latinLnBrk="0" hangingPunct="1">
              <a:lnSpc>
                <a:spcPct val="120000"/>
              </a:lnSpc>
              <a:spcBef>
                <a:spcPts val="1000"/>
              </a:spcBef>
              <a:buNone/>
            </a:pPr>
            <a:r>
              <a:rPr lang="de-DE" sz="2000" dirty="0">
                <a:solidFill>
                  <a:srgbClr val="131313"/>
                </a:solidFill>
                <a:effectLst/>
                <a:latin typeface="Arial Nova" panose="020B0504020202020204" pitchFamily="34" charset="0"/>
              </a:rPr>
              <a:t>Amanda Moewert</a:t>
            </a:r>
            <a:endParaRPr lang="en-US" dirty="0">
              <a:latin typeface="Arial Nova" panose="020B0504020202020204" pitchFamily="34" charset="0"/>
            </a:endParaRPr>
          </a:p>
        </p:txBody>
      </p:sp>
      <p:pic>
        <p:nvPicPr>
          <p:cNvPr id="2" name="Grafik 1">
            <a:extLst>
              <a:ext uri="{FF2B5EF4-FFF2-40B4-BE49-F238E27FC236}">
                <a16:creationId xmlns:a16="http://schemas.microsoft.com/office/drawing/2014/main" id="{6CB6176D-8CD5-123D-FB89-AD8A8F92F891}"/>
              </a:ext>
            </a:extLst>
          </p:cNvPr>
          <p:cNvPicPr>
            <a:picLocks noChangeAspect="1"/>
          </p:cNvPicPr>
          <p:nvPr/>
        </p:nvPicPr>
        <p:blipFill>
          <a:blip r:embed="rId2"/>
          <a:srcRect b="10044"/>
          <a:stretch>
            <a:fillRect/>
          </a:stretch>
        </p:blipFill>
        <p:spPr>
          <a:xfrm>
            <a:off x="471769" y="522429"/>
            <a:ext cx="6126114" cy="1547671"/>
          </a:xfrm>
          <a:prstGeom prst="rect">
            <a:avLst/>
          </a:prstGeom>
          <a:ln w="38100">
            <a:solidFill>
              <a:schemeClr val="accent5">
                <a:lumMod val="40000"/>
                <a:lumOff val="60000"/>
              </a:schemeClr>
            </a:solidFill>
          </a:ln>
        </p:spPr>
      </p:pic>
    </p:spTree>
    <p:extLst>
      <p:ext uri="{BB962C8B-B14F-4D97-AF65-F5344CB8AC3E}">
        <p14:creationId xmlns:p14="http://schemas.microsoft.com/office/powerpoint/2010/main" val="45097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794E-7DB8-776E-71F9-0E9C82B9171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0806245-7462-1D84-A0AD-C4F1D2A2424F}"/>
              </a:ext>
            </a:extLst>
          </p:cNvPr>
          <p:cNvSpPr>
            <a:spLocks noGrp="1"/>
          </p:cNvSpPr>
          <p:nvPr>
            <p:ph type="ctrTitle"/>
          </p:nvPr>
        </p:nvSpPr>
        <p:spPr>
          <a:xfrm>
            <a:off x="8247887" y="713232"/>
            <a:ext cx="3705573" cy="3227832"/>
          </a:xfrm>
        </p:spPr>
        <p:txBody>
          <a:bodyPr anchor="t">
            <a:normAutofit/>
          </a:bodyPr>
          <a:lstStyle/>
          <a:p>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r>
              <a:rPr lang="de-DE" sz="2500" b="1" dirty="0">
                <a:solidFill>
                  <a:schemeClr val="tx1"/>
                </a:solidFill>
                <a:latin typeface="Arial Nova" panose="020B0504020202020204" pitchFamily="34" charset="0"/>
              </a:rPr>
              <a:t> </a:t>
            </a:r>
            <a:br>
              <a:rPr lang="de-DE" sz="2500" dirty="0"/>
            </a:br>
            <a:endParaRPr lang="en-US" sz="2500" dirty="0"/>
          </a:p>
        </p:txBody>
      </p:sp>
      <p:pic>
        <p:nvPicPr>
          <p:cNvPr id="4" name="Grafik 3">
            <a:extLst>
              <a:ext uri="{FF2B5EF4-FFF2-40B4-BE49-F238E27FC236}">
                <a16:creationId xmlns:a16="http://schemas.microsoft.com/office/drawing/2014/main" id="{A9302485-5EDA-61CE-3C68-AAA29599368C}"/>
              </a:ext>
            </a:extLst>
          </p:cNvPr>
          <p:cNvPicPr>
            <a:picLocks noChangeAspect="1"/>
          </p:cNvPicPr>
          <p:nvPr/>
        </p:nvPicPr>
        <p:blipFill>
          <a:blip r:embed="rId3"/>
          <a:stretch>
            <a:fillRect/>
          </a:stretch>
        </p:blipFill>
        <p:spPr>
          <a:xfrm>
            <a:off x="115455" y="167828"/>
            <a:ext cx="7133484" cy="2896448"/>
          </a:xfrm>
          <a:prstGeom prst="rect">
            <a:avLst/>
          </a:prstGeom>
        </p:spPr>
      </p:pic>
      <p:sp>
        <p:nvSpPr>
          <p:cNvPr id="7" name="Flussdiagramm: Verbinder 6">
            <a:extLst>
              <a:ext uri="{FF2B5EF4-FFF2-40B4-BE49-F238E27FC236}">
                <a16:creationId xmlns:a16="http://schemas.microsoft.com/office/drawing/2014/main" id="{B8758A22-0641-EA82-928A-CAE9AAB055FB}"/>
              </a:ext>
            </a:extLst>
          </p:cNvPr>
          <p:cNvSpPr/>
          <p:nvPr/>
        </p:nvSpPr>
        <p:spPr>
          <a:xfrm>
            <a:off x="3008243" y="1616765"/>
            <a:ext cx="1272209" cy="1113183"/>
          </a:xfrm>
          <a:prstGeom prst="flowChartConnector">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le 1">
            <a:extLst>
              <a:ext uri="{FF2B5EF4-FFF2-40B4-BE49-F238E27FC236}">
                <a16:creationId xmlns:a16="http://schemas.microsoft.com/office/drawing/2014/main" id="{C7AB3F3F-4B5D-0809-9590-D7A7C9E5C1EA}"/>
              </a:ext>
            </a:extLst>
          </p:cNvPr>
          <p:cNvSpPr txBox="1">
            <a:spLocks/>
          </p:cNvSpPr>
          <p:nvPr/>
        </p:nvSpPr>
        <p:spPr>
          <a:xfrm>
            <a:off x="8288940" y="559440"/>
            <a:ext cx="3705573" cy="322783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n-US" sz="4000" b="0" kern="1200" dirty="0">
                <a:gradFill>
                  <a:gsLst>
                    <a:gs pos="0">
                      <a:schemeClr val="accent2"/>
                    </a:gs>
                    <a:gs pos="100000">
                      <a:schemeClr val="accent5"/>
                    </a:gs>
                  </a:gsLst>
                  <a:lin ang="15600000" scaled="0"/>
                </a:gradFill>
                <a:latin typeface="+mj-lt"/>
                <a:ea typeface="+mj-ea"/>
                <a:cs typeface="+mj-cs"/>
              </a:defRPr>
            </a:lvl1pPr>
          </a:lstStyle>
          <a:p>
            <a:r>
              <a:rPr lang="de-DE" sz="2800" b="1" dirty="0">
                <a:solidFill>
                  <a:schemeClr val="tx1"/>
                </a:solidFill>
                <a:latin typeface="Arial Nova" panose="020B0504020202020204" pitchFamily="34" charset="0"/>
              </a:rPr>
              <a:t>Wie werden bisherige Presbyter und Ehrenamtliche eingebunden?</a:t>
            </a:r>
            <a:br>
              <a:rPr lang="de-DE" sz="2800" dirty="0">
                <a:latin typeface="Arial Nova" panose="020B0504020202020204" pitchFamily="34" charset="0"/>
              </a:rPr>
            </a:b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r>
              <a:rPr lang="de-DE" sz="2500" b="1" dirty="0">
                <a:solidFill>
                  <a:schemeClr val="tx1"/>
                </a:solidFill>
                <a:latin typeface="Arial Nova" panose="020B0504020202020204" pitchFamily="34" charset="0"/>
              </a:rPr>
              <a:t> </a:t>
            </a:r>
            <a:br>
              <a:rPr lang="de-DE" sz="2500" dirty="0"/>
            </a:br>
            <a:endParaRPr lang="de-DE" sz="2500" dirty="0"/>
          </a:p>
        </p:txBody>
      </p:sp>
      <p:sp>
        <p:nvSpPr>
          <p:cNvPr id="11" name="Textfeld 10">
            <a:extLst>
              <a:ext uri="{FF2B5EF4-FFF2-40B4-BE49-F238E27FC236}">
                <a16:creationId xmlns:a16="http://schemas.microsoft.com/office/drawing/2014/main" id="{4C4085BA-B1C6-8FFD-0FB7-8261673B17FD}"/>
              </a:ext>
            </a:extLst>
          </p:cNvPr>
          <p:cNvSpPr txBox="1"/>
          <p:nvPr/>
        </p:nvSpPr>
        <p:spPr>
          <a:xfrm>
            <a:off x="1031452" y="3429000"/>
            <a:ext cx="3417346" cy="923330"/>
          </a:xfrm>
          <a:prstGeom prst="rect">
            <a:avLst/>
          </a:prstGeom>
          <a:noFill/>
        </p:spPr>
        <p:txBody>
          <a:bodyPr wrap="none" rtlCol="0">
            <a:spAutoFit/>
          </a:bodyPr>
          <a:lstStyle/>
          <a:p>
            <a:r>
              <a:rPr lang="de-DE" dirty="0">
                <a:latin typeface="Arial Nova" panose="020B0504020202020204" pitchFamily="34" charset="0"/>
              </a:rPr>
              <a:t>Die Einbindung erfolgt über die </a:t>
            </a:r>
            <a:br>
              <a:rPr lang="de-DE" dirty="0">
                <a:latin typeface="Arial Nova" panose="020B0504020202020204" pitchFamily="34" charset="0"/>
              </a:rPr>
            </a:br>
            <a:r>
              <a:rPr lang="de-DE" dirty="0">
                <a:latin typeface="Arial Nova" panose="020B0504020202020204" pitchFamily="34" charset="0"/>
              </a:rPr>
              <a:t>Standortauschüsse vor Ort.</a:t>
            </a:r>
          </a:p>
          <a:p>
            <a:endParaRPr lang="de-DE" dirty="0">
              <a:latin typeface="Arial Nova" panose="020B0504020202020204" pitchFamily="34" charset="0"/>
            </a:endParaRPr>
          </a:p>
        </p:txBody>
      </p:sp>
    </p:spTree>
    <p:extLst>
      <p:ext uri="{BB962C8B-B14F-4D97-AF65-F5344CB8AC3E}">
        <p14:creationId xmlns:p14="http://schemas.microsoft.com/office/powerpoint/2010/main" val="95399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00BA1-E692-F4A8-3492-0B7EADC3F97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24CF6746-8D65-6EA3-1972-4E0B1C7A59F2}"/>
              </a:ext>
            </a:extLst>
          </p:cNvPr>
          <p:cNvSpPr>
            <a:spLocks noGrp="1"/>
          </p:cNvSpPr>
          <p:nvPr>
            <p:ph type="ctrTitle"/>
          </p:nvPr>
        </p:nvSpPr>
        <p:spPr>
          <a:xfrm>
            <a:off x="8353904" y="567458"/>
            <a:ext cx="3705573" cy="3227832"/>
          </a:xfrm>
        </p:spPr>
        <p:txBody>
          <a:bodyPr anchor="t">
            <a:normAutofit fontScale="90000"/>
          </a:bodyPr>
          <a:lstStyle/>
          <a:p>
            <a:r>
              <a:rPr lang="de-DE" sz="2800" b="1" dirty="0">
                <a:solidFill>
                  <a:schemeClr val="tx1"/>
                </a:solidFill>
                <a:latin typeface="Arial Nova" panose="020B0504020202020204" pitchFamily="34" charset="0"/>
              </a:rPr>
              <a:t>Wie geht es in der Gemeinde weiter?</a:t>
            </a: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r>
              <a:rPr lang="de-DE" sz="2800" b="1" dirty="0">
                <a:solidFill>
                  <a:schemeClr val="tx1"/>
                </a:solidFill>
                <a:latin typeface="Arial Nova" panose="020B0504020202020204" pitchFamily="34" charset="0"/>
              </a:rPr>
              <a:t>Was bringen wir mit?</a:t>
            </a: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r>
              <a:rPr lang="de-DE" sz="2800" b="1" dirty="0">
                <a:solidFill>
                  <a:schemeClr val="tx1"/>
                </a:solidFill>
                <a:latin typeface="Arial Nova" panose="020B0504020202020204" pitchFamily="34" charset="0"/>
              </a:rPr>
              <a:t>Was wollen wir erhalten?</a:t>
            </a:r>
            <a:br>
              <a:rPr lang="de-DE" sz="2800" b="1" dirty="0">
                <a:solidFill>
                  <a:schemeClr val="tx1"/>
                </a:solidFill>
                <a:latin typeface="Arial Nova" panose="020B0504020202020204" pitchFamily="34" charset="0"/>
              </a:rPr>
            </a:br>
            <a:r>
              <a:rPr lang="de-DE" sz="2500" b="1" dirty="0">
                <a:solidFill>
                  <a:schemeClr val="tx1"/>
                </a:solidFill>
                <a:latin typeface="Arial Nova" panose="020B0504020202020204" pitchFamily="34" charset="0"/>
              </a:rPr>
              <a:t> </a:t>
            </a:r>
            <a:br>
              <a:rPr lang="de-DE" sz="2500" dirty="0"/>
            </a:br>
            <a:endParaRPr lang="en-US" sz="2500" dirty="0"/>
          </a:p>
        </p:txBody>
      </p:sp>
      <p:sp>
        <p:nvSpPr>
          <p:cNvPr id="3" name="Textfeld 2">
            <a:extLst>
              <a:ext uri="{FF2B5EF4-FFF2-40B4-BE49-F238E27FC236}">
                <a16:creationId xmlns:a16="http://schemas.microsoft.com/office/drawing/2014/main" id="{F8EE9FBA-6658-A74F-3426-3C1F62F7C8DF}"/>
              </a:ext>
            </a:extLst>
          </p:cNvPr>
          <p:cNvSpPr txBox="1"/>
          <p:nvPr/>
        </p:nvSpPr>
        <p:spPr>
          <a:xfrm>
            <a:off x="445540" y="1062262"/>
            <a:ext cx="6997147" cy="5729004"/>
          </a:xfrm>
          <a:prstGeom prst="rect">
            <a:avLst/>
          </a:prstGeom>
          <a:noFill/>
        </p:spPr>
        <p:txBody>
          <a:bodyPr wrap="square">
            <a:spAutoFit/>
          </a:bodyPr>
          <a:lstStyle/>
          <a:p>
            <a:pPr>
              <a:lnSpc>
                <a:spcPct val="107000"/>
              </a:lnSpc>
              <a:spcAft>
                <a:spcPts val="800"/>
              </a:spcAft>
              <a:buNone/>
            </a:pPr>
            <a:r>
              <a:rPr lang="de-DE" sz="2400" kern="100" dirty="0">
                <a:effectLst/>
                <a:latin typeface="Aptos" panose="020B0004020202020204" pitchFamily="34" charset="0"/>
                <a:ea typeface="Aptos" panose="020B0004020202020204" pitchFamily="34" charset="0"/>
                <a:cs typeface="Times New Roman" panose="02020603050405020304" pitchFamily="18" charset="0"/>
              </a:rPr>
              <a:t>Unsere Gemeinde zeichnet sich durch eine Vielzahl an lebendigen und abwechslungsreichen Aktivitäten aus, die von den Gemeindegliedern  besonders geschätzt werden. </a:t>
            </a:r>
          </a:p>
          <a:p>
            <a:pPr>
              <a:lnSpc>
                <a:spcPct val="107000"/>
              </a:lnSpc>
              <a:spcAft>
                <a:spcPts val="800"/>
              </a:spcAft>
              <a:buNone/>
            </a:pPr>
            <a:endParaRPr lang="de-DE" sz="24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DE" sz="2400" kern="100" dirty="0">
                <a:latin typeface="Aptos" panose="020B0004020202020204" pitchFamily="34" charset="0"/>
                <a:cs typeface="Times New Roman" panose="02020603050405020304" pitchFamily="18" charset="0"/>
              </a:rPr>
              <a:t>Besonders hervorzuheben sind die gewachsenen Traditionen und das Engagement der verschiedenen Freiwilligengruppen, die mit großem Einsatz zum Erfolg  „der Gemeindeangebote/des Gemeindelebens“ beitragen.</a:t>
            </a:r>
          </a:p>
          <a:p>
            <a:pPr>
              <a:lnSpc>
                <a:spcPct val="107000"/>
              </a:lnSpc>
              <a:spcAft>
                <a:spcPts val="800"/>
              </a:spcAft>
            </a:pPr>
            <a:endParaRPr lang="de-DE" sz="2400" kern="100" dirty="0">
              <a:latin typeface="Aptos" panose="020B0004020202020204" pitchFamily="34" charset="0"/>
              <a:cs typeface="Times New Roman" panose="02020603050405020304" pitchFamily="18" charset="0"/>
            </a:endParaRPr>
          </a:p>
          <a:p>
            <a:pPr>
              <a:lnSpc>
                <a:spcPct val="107000"/>
              </a:lnSpc>
              <a:spcAft>
                <a:spcPts val="800"/>
              </a:spcAft>
            </a:pPr>
            <a:endParaRPr lang="de-DE" sz="2400" kern="100" dirty="0">
              <a:latin typeface="Aptos" panose="020B0004020202020204" pitchFamily="34" charset="0"/>
              <a:cs typeface="Times New Roman" panose="02020603050405020304" pitchFamily="18" charset="0"/>
            </a:endParaRPr>
          </a:p>
          <a:p>
            <a:pPr>
              <a:lnSpc>
                <a:spcPct val="107000"/>
              </a:lnSpc>
              <a:spcAft>
                <a:spcPts val="800"/>
              </a:spcAft>
              <a:buNone/>
            </a:pPr>
            <a:endParaRPr lang="de-DE"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6949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B8A8-4633-45F0-2092-0414852B2FF0}"/>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9F850FD7-D00B-E5BD-F32C-C657732D7C22}"/>
              </a:ext>
            </a:extLst>
          </p:cNvPr>
          <p:cNvSpPr>
            <a:spLocks noGrp="1"/>
          </p:cNvSpPr>
          <p:nvPr>
            <p:ph type="ctrTitle"/>
          </p:nvPr>
        </p:nvSpPr>
        <p:spPr>
          <a:xfrm>
            <a:off x="8288940" y="559440"/>
            <a:ext cx="3705573" cy="3227832"/>
          </a:xfrm>
        </p:spPr>
        <p:txBody>
          <a:bodyPr anchor="t">
            <a:normAutofit fontScale="90000"/>
          </a:bodyPr>
          <a:lstStyle/>
          <a:p>
            <a:r>
              <a:rPr lang="de-DE" sz="2800" b="1" dirty="0">
                <a:solidFill>
                  <a:schemeClr val="tx1"/>
                </a:solidFill>
                <a:latin typeface="Arial Nova" panose="020B0504020202020204" pitchFamily="34" charset="0"/>
              </a:rPr>
              <a:t>Wie geht es in der Gemeinde weiter?</a:t>
            </a: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r>
              <a:rPr lang="de-DE" sz="2800" b="1" dirty="0">
                <a:solidFill>
                  <a:schemeClr val="tx1"/>
                </a:solidFill>
                <a:latin typeface="Arial Nova" panose="020B0504020202020204" pitchFamily="34" charset="0"/>
              </a:rPr>
              <a:t>Was bringen wir mit?</a:t>
            </a: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r>
              <a:rPr lang="de-DE" sz="2800" b="1">
                <a:solidFill>
                  <a:schemeClr val="tx1"/>
                </a:solidFill>
                <a:latin typeface="Arial Nova" panose="020B0504020202020204" pitchFamily="34" charset="0"/>
              </a:rPr>
              <a:t>Was wollen wir erhalten?</a:t>
            </a:r>
            <a:br>
              <a:rPr lang="de-DE" sz="2800" b="1">
                <a:solidFill>
                  <a:schemeClr val="tx1"/>
                </a:solidFill>
                <a:latin typeface="Arial Nova" panose="020B0504020202020204" pitchFamily="34" charset="0"/>
              </a:rPr>
            </a:br>
            <a:br>
              <a:rPr lang="de-DE" sz="2800"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br>
              <a:rPr lang="de-DE" sz="2800" b="1" dirty="0">
                <a:solidFill>
                  <a:schemeClr val="tx1"/>
                </a:solidFill>
                <a:latin typeface="Arial Nova" panose="020B0504020202020204" pitchFamily="34" charset="0"/>
              </a:rPr>
            </a:br>
            <a:r>
              <a:rPr lang="de-DE" sz="2500" b="1" dirty="0">
                <a:solidFill>
                  <a:schemeClr val="tx1"/>
                </a:solidFill>
                <a:latin typeface="Arial Nova" panose="020B0504020202020204" pitchFamily="34" charset="0"/>
              </a:rPr>
              <a:t> </a:t>
            </a:r>
            <a:br>
              <a:rPr lang="de-DE" sz="2500" dirty="0"/>
            </a:br>
            <a:endParaRPr lang="en-US" sz="2500" dirty="0"/>
          </a:p>
        </p:txBody>
      </p:sp>
      <p:pic>
        <p:nvPicPr>
          <p:cNvPr id="4" name="Grafik 3">
            <a:extLst>
              <a:ext uri="{FF2B5EF4-FFF2-40B4-BE49-F238E27FC236}">
                <a16:creationId xmlns:a16="http://schemas.microsoft.com/office/drawing/2014/main" id="{E99C22A0-AA41-CE3B-89D8-B32CDC00FB8B}"/>
              </a:ext>
            </a:extLst>
          </p:cNvPr>
          <p:cNvPicPr>
            <a:picLocks noChangeAspect="1"/>
          </p:cNvPicPr>
          <p:nvPr/>
        </p:nvPicPr>
        <p:blipFill>
          <a:blip r:embed="rId2"/>
          <a:stretch>
            <a:fillRect/>
          </a:stretch>
        </p:blipFill>
        <p:spPr>
          <a:xfrm>
            <a:off x="115455" y="167828"/>
            <a:ext cx="7133484" cy="2896448"/>
          </a:xfrm>
          <a:prstGeom prst="rect">
            <a:avLst/>
          </a:prstGeom>
        </p:spPr>
      </p:pic>
      <p:sp>
        <p:nvSpPr>
          <p:cNvPr id="7" name="Flussdiagramm: Verbinder 6">
            <a:extLst>
              <a:ext uri="{FF2B5EF4-FFF2-40B4-BE49-F238E27FC236}">
                <a16:creationId xmlns:a16="http://schemas.microsoft.com/office/drawing/2014/main" id="{1040E223-CDB9-BCA4-B285-653F44751B8A}"/>
              </a:ext>
            </a:extLst>
          </p:cNvPr>
          <p:cNvSpPr/>
          <p:nvPr/>
        </p:nvSpPr>
        <p:spPr>
          <a:xfrm>
            <a:off x="3008243" y="1616765"/>
            <a:ext cx="1272209" cy="1113183"/>
          </a:xfrm>
          <a:prstGeom prst="flowChartConnector">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76809A53-36BD-8A7B-04B9-79AD9FE0B7F6}"/>
              </a:ext>
            </a:extLst>
          </p:cNvPr>
          <p:cNvSpPr txBox="1"/>
          <p:nvPr/>
        </p:nvSpPr>
        <p:spPr>
          <a:xfrm>
            <a:off x="967409" y="3483864"/>
            <a:ext cx="5393634" cy="1200329"/>
          </a:xfrm>
          <a:prstGeom prst="rect">
            <a:avLst/>
          </a:prstGeom>
          <a:noFill/>
        </p:spPr>
        <p:txBody>
          <a:bodyPr wrap="square" rtlCol="0">
            <a:spAutoFit/>
          </a:bodyPr>
          <a:lstStyle/>
          <a:p>
            <a:r>
              <a:rPr lang="de-DE" dirty="0">
                <a:latin typeface="Arial Nova" panose="020B0504020202020204" pitchFamily="34" charset="0"/>
              </a:rPr>
              <a:t>Um einen Überblick über die Stärken, Schwächen, Chancen und Risiken zu erfassen, die das Gemeindeleben prägen, fand am 01.11.2025 eine Klausurtagung statt.</a:t>
            </a:r>
            <a:endParaRPr lang="de-DE" b="1" dirty="0">
              <a:latin typeface="Arial Nova" panose="020B0504020202020204" pitchFamily="34" charset="0"/>
            </a:endParaRPr>
          </a:p>
        </p:txBody>
      </p:sp>
    </p:spTree>
    <p:extLst>
      <p:ext uri="{BB962C8B-B14F-4D97-AF65-F5344CB8AC3E}">
        <p14:creationId xmlns:p14="http://schemas.microsoft.com/office/powerpoint/2010/main" val="232291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AA3B8-24B3-F8A9-106E-43014EBA4C04}"/>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87B3AEB6-2695-90D1-A4A6-A6120AFF4C2A}"/>
              </a:ext>
            </a:extLst>
          </p:cNvPr>
          <p:cNvSpPr>
            <a:spLocks noGrp="1"/>
          </p:cNvSpPr>
          <p:nvPr>
            <p:ph type="ctrTitle"/>
          </p:nvPr>
        </p:nvSpPr>
        <p:spPr>
          <a:xfrm>
            <a:off x="8247887" y="713232"/>
            <a:ext cx="3705573" cy="3227832"/>
          </a:xfrm>
        </p:spPr>
        <p:txBody>
          <a:bodyPr anchor="t">
            <a:normAutofit/>
          </a:bodyPr>
          <a:lstStyle/>
          <a:p>
            <a:r>
              <a:rPr lang="de-DE" sz="2800" b="1" dirty="0">
                <a:solidFill>
                  <a:schemeClr val="tx1"/>
                </a:solidFill>
                <a:latin typeface="Arial Nova" panose="020B0504020202020204" pitchFamily="34" charset="0"/>
              </a:rPr>
              <a:t>Wie geht es in der Gemeinde weiter?</a:t>
            </a:r>
            <a:br>
              <a:rPr lang="de-DE" sz="2800" b="1" dirty="0">
                <a:solidFill>
                  <a:schemeClr val="tx1"/>
                </a:solidFill>
                <a:latin typeface="Arial Nova" panose="020B0504020202020204" pitchFamily="34" charset="0"/>
              </a:rPr>
            </a:br>
            <a:r>
              <a:rPr lang="de-DE" sz="2800" b="1" dirty="0">
                <a:solidFill>
                  <a:schemeClr val="tx1"/>
                </a:solidFill>
                <a:latin typeface="Arial Nova" panose="020B0504020202020204" pitchFamily="34" charset="0"/>
              </a:rPr>
              <a:t>Sie sind gefragt!</a:t>
            </a:r>
            <a:br>
              <a:rPr lang="de-DE" sz="2800" b="1" dirty="0">
                <a:solidFill>
                  <a:schemeClr val="tx1"/>
                </a:solidFill>
                <a:latin typeface="Arial Nova" panose="020B0504020202020204" pitchFamily="34" charset="0"/>
              </a:rPr>
            </a:br>
            <a:r>
              <a:rPr lang="de-DE" sz="2500" b="1" dirty="0">
                <a:solidFill>
                  <a:schemeClr val="tx1"/>
                </a:solidFill>
                <a:latin typeface="Arial Nova" panose="020B0504020202020204" pitchFamily="34" charset="0"/>
              </a:rPr>
              <a:t> </a:t>
            </a:r>
            <a:br>
              <a:rPr lang="de-DE" sz="2500" dirty="0"/>
            </a:br>
            <a:endParaRPr lang="en-US" sz="2500" dirty="0"/>
          </a:p>
        </p:txBody>
      </p:sp>
      <p:sp>
        <p:nvSpPr>
          <p:cNvPr id="3" name="Textfeld 2">
            <a:extLst>
              <a:ext uri="{FF2B5EF4-FFF2-40B4-BE49-F238E27FC236}">
                <a16:creationId xmlns:a16="http://schemas.microsoft.com/office/drawing/2014/main" id="{7102AAA8-D0C0-AF51-3C9D-EBBE809DD4A0}"/>
              </a:ext>
            </a:extLst>
          </p:cNvPr>
          <p:cNvSpPr txBox="1"/>
          <p:nvPr/>
        </p:nvSpPr>
        <p:spPr>
          <a:xfrm>
            <a:off x="662608" y="2327148"/>
            <a:ext cx="6096000" cy="3447098"/>
          </a:xfrm>
          <a:prstGeom prst="rect">
            <a:avLst/>
          </a:prstGeom>
          <a:noFill/>
        </p:spPr>
        <p:txBody>
          <a:bodyPr wrap="square">
            <a:spAutoFit/>
          </a:bodyPr>
          <a:lstStyle/>
          <a:p>
            <a:r>
              <a:rPr lang="de-DE" sz="4000" dirty="0">
                <a:effectLst/>
                <a:latin typeface="Arial Nova" panose="020B0504020202020204" pitchFamily="34" charset="0"/>
                <a:ea typeface="Aptos" panose="020B0004020202020204" pitchFamily="34" charset="0"/>
                <a:cs typeface="Times New Roman" panose="02020603050405020304" pitchFamily="18" charset="0"/>
              </a:rPr>
              <a:t>Was schätzen Sie an unserer Kirche/Gemeinde?</a:t>
            </a:r>
          </a:p>
          <a:p>
            <a:endParaRPr lang="de-DE" sz="4000" dirty="0">
              <a:latin typeface="Arial Nova" panose="020B0504020202020204" pitchFamily="34" charset="0"/>
              <a:cs typeface="Times New Roman" panose="02020603050405020304" pitchFamily="18" charset="0"/>
            </a:endParaRPr>
          </a:p>
          <a:p>
            <a:endParaRPr lang="de-DE" sz="4000" dirty="0">
              <a:latin typeface="Arial Nova" panose="020B050402020202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035753075"/>
      </p:ext>
    </p:extLst>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611</Words>
  <Application>Microsoft Office PowerPoint</Application>
  <PresentationFormat>Breitbild</PresentationFormat>
  <Paragraphs>46</Paragraphs>
  <Slides>10</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Aptos</vt:lpstr>
      <vt:lpstr>Aptos Light</vt:lpstr>
      <vt:lpstr>Arial</vt:lpstr>
      <vt:lpstr>Arial Nova</vt:lpstr>
      <vt:lpstr>Chroma</vt:lpstr>
      <vt:lpstr>Herzlich willkommen  zur Gemeindeversammlung </vt:lpstr>
      <vt:lpstr>Wie lautet der Name der fusionierten Gemeinde?  Was sind die kirchlichen  Rahmenbedingungen?  Wie werden bisherige Presbyter und Ehrenamtliche eingebunden?  Wie geht es in der Gemeinde weiter?  Was bringen wir mit? Was wollen wir erhalten?  Was schätzen Sie an unserer Kirche/Gemeinde?</vt:lpstr>
      <vt:lpstr>Wie lautet der Name der fusionierten Gemeinde?       </vt:lpstr>
      <vt:lpstr>Was sind die kirchlichen  Rahmenbedingungen?  </vt:lpstr>
      <vt:lpstr>Was sind die kirchlichen  Rahmenbedingungen?  </vt:lpstr>
      <vt:lpstr>     </vt:lpstr>
      <vt:lpstr>Wie geht es in der Gemeinde weiter?   Was bringen wir mit?  Was wollen wir erhalten?   </vt:lpstr>
      <vt:lpstr>Wie geht es in der Gemeinde weiter?   Was bringen wir mit?  Was wollen wir erhalten?       </vt:lpstr>
      <vt:lpstr>Wie geht es in der Gemeinde weiter? Sie sind gefragt!   </vt:lpstr>
      <vt:lpstr>Herzlichen Dank für Ihr Kommen  Ihr Presbyterium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Angelika Ammann</dc:creator>
  <cp:lastModifiedBy>Angelika Ammann</cp:lastModifiedBy>
  <cp:revision>18</cp:revision>
  <dcterms:created xsi:type="dcterms:W3CDTF">2025-11-03T14:27:49Z</dcterms:created>
  <dcterms:modified xsi:type="dcterms:W3CDTF">2025-11-10T18:05:00Z</dcterms:modified>
</cp:coreProperties>
</file>